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77" r:id="rId7"/>
    <p:sldId id="260" r:id="rId8"/>
    <p:sldId id="275" r:id="rId9"/>
    <p:sldId id="278" r:id="rId10"/>
    <p:sldId id="276" r:id="rId11"/>
    <p:sldId id="279" r:id="rId12"/>
    <p:sldId id="280" r:id="rId13"/>
    <p:sldId id="28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5986D5-E0F0-4C21-AEBA-23E3FA7A4044}" v="1127" dt="2020-03-23T18:00:12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5033" autoAdjust="0"/>
  </p:normalViewPr>
  <p:slideViewPr>
    <p:cSldViewPr snapToGrid="0" snapToObjects="1">
      <p:cViewPr>
        <p:scale>
          <a:sx n="100" d="100"/>
          <a:sy n="100" d="100"/>
        </p:scale>
        <p:origin x="-29" y="-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62A25-D1C9-4405-B42E-5DC3E1C76BE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5807AB-036E-4C5A-9A19-84C569CAA6AD}">
      <dgm:prSet/>
      <dgm:spPr/>
      <dgm:t>
        <a:bodyPr/>
        <a:lstStyle/>
        <a:p>
          <a:r>
            <a:rPr lang="en-US" dirty="0"/>
            <a:t>New York City is known as the financial capital of the world with residents making $93,000 per capita annually. </a:t>
          </a:r>
        </a:p>
      </dgm:t>
    </dgm:pt>
    <dgm:pt modelId="{760BE3A4-5142-425A-AE7E-30736C3676CC}" type="parTrans" cxnId="{E5A12F09-EEA1-4570-B4B5-01614C688AE8}">
      <dgm:prSet/>
      <dgm:spPr/>
      <dgm:t>
        <a:bodyPr/>
        <a:lstStyle/>
        <a:p>
          <a:endParaRPr lang="en-US"/>
        </a:p>
      </dgm:t>
    </dgm:pt>
    <dgm:pt modelId="{E63CFFAB-0D37-46CC-AB5C-7268D9BF34B2}" type="sibTrans" cxnId="{E5A12F09-EEA1-4570-B4B5-01614C688AE8}">
      <dgm:prSet/>
      <dgm:spPr/>
      <dgm:t>
        <a:bodyPr/>
        <a:lstStyle/>
        <a:p>
          <a:endParaRPr lang="en-US"/>
        </a:p>
      </dgm:t>
    </dgm:pt>
    <dgm:pt modelId="{4B31B992-7543-4BC2-95BF-CCE9C8259963}">
      <dgm:prSet/>
      <dgm:spPr/>
      <dgm:t>
        <a:bodyPr/>
        <a:lstStyle/>
        <a:p>
          <a:r>
            <a:rPr lang="en-US" dirty="0"/>
            <a:t>Almost 1 in 38 people living in the United States lives in New York City, making New York City the most densely populated city in the U.S.</a:t>
          </a:r>
        </a:p>
      </dgm:t>
    </dgm:pt>
    <dgm:pt modelId="{9ACF630D-AAB2-419C-9F77-6168D6CE74A5}" type="parTrans" cxnId="{F41248B8-C2BB-46A3-95E8-C81AC9599010}">
      <dgm:prSet/>
      <dgm:spPr/>
      <dgm:t>
        <a:bodyPr/>
        <a:lstStyle/>
        <a:p>
          <a:endParaRPr lang="en-US"/>
        </a:p>
      </dgm:t>
    </dgm:pt>
    <dgm:pt modelId="{375ADD7D-76A6-47E7-AB5D-4F26C9727260}" type="sibTrans" cxnId="{F41248B8-C2BB-46A3-95E8-C81AC9599010}">
      <dgm:prSet/>
      <dgm:spPr/>
      <dgm:t>
        <a:bodyPr/>
        <a:lstStyle/>
        <a:p>
          <a:endParaRPr lang="en-US"/>
        </a:p>
      </dgm:t>
    </dgm:pt>
    <dgm:pt modelId="{C5B71700-E323-4F3E-A142-505B2D53C996}">
      <dgm:prSet/>
      <dgm:spPr/>
      <dgm:t>
        <a:bodyPr/>
        <a:lstStyle/>
        <a:p>
          <a:r>
            <a:rPr lang="en-US" b="1" dirty="0"/>
            <a:t>New York's economy</a:t>
          </a:r>
          <a:r>
            <a:rPr lang="en-US" dirty="0"/>
            <a:t> is almost the same size as Canada's and projected to overtake the GDP of Tokyo in 2035</a:t>
          </a:r>
        </a:p>
      </dgm:t>
    </dgm:pt>
    <dgm:pt modelId="{07FCD55A-6EFF-4322-B069-AC64D59053AC}" type="parTrans" cxnId="{BEFACAA9-B6F8-486B-86E7-EBC6B905E728}">
      <dgm:prSet/>
      <dgm:spPr/>
      <dgm:t>
        <a:bodyPr/>
        <a:lstStyle/>
        <a:p>
          <a:endParaRPr lang="en-US"/>
        </a:p>
      </dgm:t>
    </dgm:pt>
    <dgm:pt modelId="{6190DA28-7594-4E8D-8745-B8D8A6949994}" type="sibTrans" cxnId="{BEFACAA9-B6F8-486B-86E7-EBC6B905E728}">
      <dgm:prSet/>
      <dgm:spPr/>
      <dgm:t>
        <a:bodyPr/>
        <a:lstStyle/>
        <a:p>
          <a:endParaRPr lang="en-US"/>
        </a:p>
      </dgm:t>
    </dgm:pt>
    <dgm:pt modelId="{D18DD3F4-E649-4936-9983-996452BD97AA}">
      <dgm:prSet/>
      <dgm:spPr/>
      <dgm:t>
        <a:bodyPr/>
        <a:lstStyle/>
        <a:p>
          <a:r>
            <a:rPr lang="en-US" dirty="0"/>
            <a:t>As we can see, NYC is a wealthy area to build your restaurant and the city is still growing economically.</a:t>
          </a:r>
        </a:p>
      </dgm:t>
    </dgm:pt>
    <dgm:pt modelId="{BA50EAA8-F3AF-49C8-A513-CA0138FCE107}" type="parTrans" cxnId="{E6621DA2-5D69-434E-B7EF-6A9EC0109B7B}">
      <dgm:prSet/>
      <dgm:spPr/>
      <dgm:t>
        <a:bodyPr/>
        <a:lstStyle/>
        <a:p>
          <a:endParaRPr lang="en-US"/>
        </a:p>
      </dgm:t>
    </dgm:pt>
    <dgm:pt modelId="{C922047D-9EE5-45CB-AC2E-0C037E222403}" type="sibTrans" cxnId="{E6621DA2-5D69-434E-B7EF-6A9EC0109B7B}">
      <dgm:prSet/>
      <dgm:spPr/>
      <dgm:t>
        <a:bodyPr/>
        <a:lstStyle/>
        <a:p>
          <a:endParaRPr lang="en-US"/>
        </a:p>
      </dgm:t>
    </dgm:pt>
    <dgm:pt modelId="{A89A1E7B-878F-4DA1-8D3C-F607B8B1E3FB}">
      <dgm:prSet/>
      <dgm:spPr/>
      <dgm:t>
        <a:bodyPr/>
        <a:lstStyle/>
        <a:p>
          <a:r>
            <a:rPr lang="en-US" b="1" dirty="0"/>
            <a:t>Evaluating where (I.e. what location) to start a business lends to a highly successful and profitable business</a:t>
          </a:r>
        </a:p>
      </dgm:t>
    </dgm:pt>
    <dgm:pt modelId="{37385989-D538-4BEF-B3C1-DB525EEFC7BD}" type="parTrans" cxnId="{75C88B87-CEC5-4FB1-9F72-DB55308496DC}">
      <dgm:prSet/>
      <dgm:spPr/>
      <dgm:t>
        <a:bodyPr/>
        <a:lstStyle/>
        <a:p>
          <a:endParaRPr lang="en-US"/>
        </a:p>
      </dgm:t>
    </dgm:pt>
    <dgm:pt modelId="{36547A8C-9690-4054-BDEA-1F1393A01E28}" type="sibTrans" cxnId="{75C88B87-CEC5-4FB1-9F72-DB55308496DC}">
      <dgm:prSet/>
      <dgm:spPr/>
      <dgm:t>
        <a:bodyPr/>
        <a:lstStyle/>
        <a:p>
          <a:endParaRPr lang="en-US"/>
        </a:p>
      </dgm:t>
    </dgm:pt>
    <dgm:pt modelId="{D3B2C0F3-4608-47DC-A8A9-97F5B0737A8D}" type="pres">
      <dgm:prSet presAssocID="{F2362A25-D1C9-4405-B42E-5DC3E1C76BEF}" presName="diagram" presStyleCnt="0">
        <dgm:presLayoutVars>
          <dgm:dir/>
          <dgm:resizeHandles val="exact"/>
        </dgm:presLayoutVars>
      </dgm:prSet>
      <dgm:spPr/>
    </dgm:pt>
    <dgm:pt modelId="{7FEB4C92-1325-423D-A243-594B47643ADE}" type="pres">
      <dgm:prSet presAssocID="{8D5807AB-036E-4C5A-9A19-84C569CAA6AD}" presName="node" presStyleLbl="node1" presStyleIdx="0" presStyleCnt="5">
        <dgm:presLayoutVars>
          <dgm:bulletEnabled val="1"/>
        </dgm:presLayoutVars>
      </dgm:prSet>
      <dgm:spPr/>
    </dgm:pt>
    <dgm:pt modelId="{BB7A0838-9350-4091-84F0-9F478653DD2F}" type="pres">
      <dgm:prSet presAssocID="{E63CFFAB-0D37-46CC-AB5C-7268D9BF34B2}" presName="sibTrans" presStyleCnt="0"/>
      <dgm:spPr/>
    </dgm:pt>
    <dgm:pt modelId="{F73C1B9F-9C59-45DD-B699-8E4B03ECC513}" type="pres">
      <dgm:prSet presAssocID="{4B31B992-7543-4BC2-95BF-CCE9C8259963}" presName="node" presStyleLbl="node1" presStyleIdx="1" presStyleCnt="5">
        <dgm:presLayoutVars>
          <dgm:bulletEnabled val="1"/>
        </dgm:presLayoutVars>
      </dgm:prSet>
      <dgm:spPr/>
    </dgm:pt>
    <dgm:pt modelId="{F4759CFA-C0E9-41FA-8CE7-A49D53383ED3}" type="pres">
      <dgm:prSet presAssocID="{375ADD7D-76A6-47E7-AB5D-4F26C9727260}" presName="sibTrans" presStyleCnt="0"/>
      <dgm:spPr/>
    </dgm:pt>
    <dgm:pt modelId="{AD7A3619-D97E-4977-9057-092CFDD98ABC}" type="pres">
      <dgm:prSet presAssocID="{C5B71700-E323-4F3E-A142-505B2D53C996}" presName="node" presStyleLbl="node1" presStyleIdx="2" presStyleCnt="5">
        <dgm:presLayoutVars>
          <dgm:bulletEnabled val="1"/>
        </dgm:presLayoutVars>
      </dgm:prSet>
      <dgm:spPr/>
    </dgm:pt>
    <dgm:pt modelId="{F1F7BCF6-27D6-41F3-98F9-87DE9F28BC72}" type="pres">
      <dgm:prSet presAssocID="{6190DA28-7594-4E8D-8745-B8D8A6949994}" presName="sibTrans" presStyleCnt="0"/>
      <dgm:spPr/>
    </dgm:pt>
    <dgm:pt modelId="{A4372C50-F1AE-4750-8E16-E6EF84D9D43E}" type="pres">
      <dgm:prSet presAssocID="{D18DD3F4-E649-4936-9983-996452BD97AA}" presName="node" presStyleLbl="node1" presStyleIdx="3" presStyleCnt="5">
        <dgm:presLayoutVars>
          <dgm:bulletEnabled val="1"/>
        </dgm:presLayoutVars>
      </dgm:prSet>
      <dgm:spPr/>
    </dgm:pt>
    <dgm:pt modelId="{0CD3EE91-2DCA-476D-86BA-5A493FC3591A}" type="pres">
      <dgm:prSet presAssocID="{C922047D-9EE5-45CB-AC2E-0C037E222403}" presName="sibTrans" presStyleCnt="0"/>
      <dgm:spPr/>
    </dgm:pt>
    <dgm:pt modelId="{D1BE0FBD-0CE7-4C04-B082-DE84F9AC3C1A}" type="pres">
      <dgm:prSet presAssocID="{A89A1E7B-878F-4DA1-8D3C-F607B8B1E3FB}" presName="node" presStyleLbl="node1" presStyleIdx="4" presStyleCnt="5">
        <dgm:presLayoutVars>
          <dgm:bulletEnabled val="1"/>
        </dgm:presLayoutVars>
      </dgm:prSet>
      <dgm:spPr/>
    </dgm:pt>
  </dgm:ptLst>
  <dgm:cxnLst>
    <dgm:cxn modelId="{E5A12F09-EEA1-4570-B4B5-01614C688AE8}" srcId="{F2362A25-D1C9-4405-B42E-5DC3E1C76BEF}" destId="{8D5807AB-036E-4C5A-9A19-84C569CAA6AD}" srcOrd="0" destOrd="0" parTransId="{760BE3A4-5142-425A-AE7E-30736C3676CC}" sibTransId="{E63CFFAB-0D37-46CC-AB5C-7268D9BF34B2}"/>
    <dgm:cxn modelId="{FC597046-BDD8-44EE-B726-EC0D011FF92C}" type="presOf" srcId="{C5B71700-E323-4F3E-A142-505B2D53C996}" destId="{AD7A3619-D97E-4977-9057-092CFDD98ABC}" srcOrd="0" destOrd="0" presId="urn:microsoft.com/office/officeart/2005/8/layout/default"/>
    <dgm:cxn modelId="{8B273A69-4ACF-4305-ADFC-CE23D3052610}" type="presOf" srcId="{4B31B992-7543-4BC2-95BF-CCE9C8259963}" destId="{F73C1B9F-9C59-45DD-B699-8E4B03ECC513}" srcOrd="0" destOrd="0" presId="urn:microsoft.com/office/officeart/2005/8/layout/default"/>
    <dgm:cxn modelId="{A911966A-8AFA-4098-BD26-B13AD336DC99}" type="presOf" srcId="{D18DD3F4-E649-4936-9983-996452BD97AA}" destId="{A4372C50-F1AE-4750-8E16-E6EF84D9D43E}" srcOrd="0" destOrd="0" presId="urn:microsoft.com/office/officeart/2005/8/layout/default"/>
    <dgm:cxn modelId="{75C88B87-CEC5-4FB1-9F72-DB55308496DC}" srcId="{F2362A25-D1C9-4405-B42E-5DC3E1C76BEF}" destId="{A89A1E7B-878F-4DA1-8D3C-F607B8B1E3FB}" srcOrd="4" destOrd="0" parTransId="{37385989-D538-4BEF-B3C1-DB525EEFC7BD}" sibTransId="{36547A8C-9690-4054-BDEA-1F1393A01E28}"/>
    <dgm:cxn modelId="{E6621DA2-5D69-434E-B7EF-6A9EC0109B7B}" srcId="{F2362A25-D1C9-4405-B42E-5DC3E1C76BEF}" destId="{D18DD3F4-E649-4936-9983-996452BD97AA}" srcOrd="3" destOrd="0" parTransId="{BA50EAA8-F3AF-49C8-A513-CA0138FCE107}" sibTransId="{C922047D-9EE5-45CB-AC2E-0C037E222403}"/>
    <dgm:cxn modelId="{BEFACAA9-B6F8-486B-86E7-EBC6B905E728}" srcId="{F2362A25-D1C9-4405-B42E-5DC3E1C76BEF}" destId="{C5B71700-E323-4F3E-A142-505B2D53C996}" srcOrd="2" destOrd="0" parTransId="{07FCD55A-6EFF-4322-B069-AC64D59053AC}" sibTransId="{6190DA28-7594-4E8D-8745-B8D8A6949994}"/>
    <dgm:cxn modelId="{544135B2-290C-4410-8258-AF35B5070898}" type="presOf" srcId="{8D5807AB-036E-4C5A-9A19-84C569CAA6AD}" destId="{7FEB4C92-1325-423D-A243-594B47643ADE}" srcOrd="0" destOrd="0" presId="urn:microsoft.com/office/officeart/2005/8/layout/default"/>
    <dgm:cxn modelId="{F41248B8-C2BB-46A3-95E8-C81AC9599010}" srcId="{F2362A25-D1C9-4405-B42E-5DC3E1C76BEF}" destId="{4B31B992-7543-4BC2-95BF-CCE9C8259963}" srcOrd="1" destOrd="0" parTransId="{9ACF630D-AAB2-419C-9F77-6168D6CE74A5}" sibTransId="{375ADD7D-76A6-47E7-AB5D-4F26C9727260}"/>
    <dgm:cxn modelId="{CD5711C9-BEAC-402B-BBA5-5E8BD09E5615}" type="presOf" srcId="{F2362A25-D1C9-4405-B42E-5DC3E1C76BEF}" destId="{D3B2C0F3-4608-47DC-A8A9-97F5B0737A8D}" srcOrd="0" destOrd="0" presId="urn:microsoft.com/office/officeart/2005/8/layout/default"/>
    <dgm:cxn modelId="{2921D6D6-58BA-420E-87CB-449AFD36B182}" type="presOf" srcId="{A89A1E7B-878F-4DA1-8D3C-F607B8B1E3FB}" destId="{D1BE0FBD-0CE7-4C04-B082-DE84F9AC3C1A}" srcOrd="0" destOrd="0" presId="urn:microsoft.com/office/officeart/2005/8/layout/default"/>
    <dgm:cxn modelId="{D41A3213-7825-4273-BC53-502AB84DACF2}" type="presParOf" srcId="{D3B2C0F3-4608-47DC-A8A9-97F5B0737A8D}" destId="{7FEB4C92-1325-423D-A243-594B47643ADE}" srcOrd="0" destOrd="0" presId="urn:microsoft.com/office/officeart/2005/8/layout/default"/>
    <dgm:cxn modelId="{DF9DB7B7-108D-416A-9DE5-D5784DEA4706}" type="presParOf" srcId="{D3B2C0F3-4608-47DC-A8A9-97F5B0737A8D}" destId="{BB7A0838-9350-4091-84F0-9F478653DD2F}" srcOrd="1" destOrd="0" presId="urn:microsoft.com/office/officeart/2005/8/layout/default"/>
    <dgm:cxn modelId="{D6AC3099-BE12-47F9-9836-367E85D8AAD2}" type="presParOf" srcId="{D3B2C0F3-4608-47DC-A8A9-97F5B0737A8D}" destId="{F73C1B9F-9C59-45DD-B699-8E4B03ECC513}" srcOrd="2" destOrd="0" presId="urn:microsoft.com/office/officeart/2005/8/layout/default"/>
    <dgm:cxn modelId="{C534F0BB-0E4D-4AA6-997A-64116615885A}" type="presParOf" srcId="{D3B2C0F3-4608-47DC-A8A9-97F5B0737A8D}" destId="{F4759CFA-C0E9-41FA-8CE7-A49D53383ED3}" srcOrd="3" destOrd="0" presId="urn:microsoft.com/office/officeart/2005/8/layout/default"/>
    <dgm:cxn modelId="{D2601687-5CEF-414E-9F66-5B78A126EA38}" type="presParOf" srcId="{D3B2C0F3-4608-47DC-A8A9-97F5B0737A8D}" destId="{AD7A3619-D97E-4977-9057-092CFDD98ABC}" srcOrd="4" destOrd="0" presId="urn:microsoft.com/office/officeart/2005/8/layout/default"/>
    <dgm:cxn modelId="{857F8A56-6B99-4709-AACD-F7385B854347}" type="presParOf" srcId="{D3B2C0F3-4608-47DC-A8A9-97F5B0737A8D}" destId="{F1F7BCF6-27D6-41F3-98F9-87DE9F28BC72}" srcOrd="5" destOrd="0" presId="urn:microsoft.com/office/officeart/2005/8/layout/default"/>
    <dgm:cxn modelId="{27496608-51A7-426D-B5AF-D7B60968F992}" type="presParOf" srcId="{D3B2C0F3-4608-47DC-A8A9-97F5B0737A8D}" destId="{A4372C50-F1AE-4750-8E16-E6EF84D9D43E}" srcOrd="6" destOrd="0" presId="urn:microsoft.com/office/officeart/2005/8/layout/default"/>
    <dgm:cxn modelId="{9643DD5B-1EC0-4074-9CF3-59FC0888D912}" type="presParOf" srcId="{D3B2C0F3-4608-47DC-A8A9-97F5B0737A8D}" destId="{0CD3EE91-2DCA-476D-86BA-5A493FC3591A}" srcOrd="7" destOrd="0" presId="urn:microsoft.com/office/officeart/2005/8/layout/default"/>
    <dgm:cxn modelId="{28E7E238-D466-48E0-A907-0ED511D6AED3}" type="presParOf" srcId="{D3B2C0F3-4608-47DC-A8A9-97F5B0737A8D}" destId="{D1BE0FBD-0CE7-4C04-B082-DE84F9AC3C1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ECEEE6-91C3-4EF0-8EC6-9B98A48BA99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4F653DE-F12C-4BE9-9A0F-283588FF2A91}">
      <dgm:prSet/>
      <dgm:spPr/>
      <dgm:t>
        <a:bodyPr/>
        <a:lstStyle/>
        <a:p>
          <a:r>
            <a:rPr lang="en-US"/>
            <a:t>Filter out all the Manhattan neighborhoods from the "new_york_dataset.csv" file.</a:t>
          </a:r>
        </a:p>
      </dgm:t>
    </dgm:pt>
    <dgm:pt modelId="{857DFC7B-4F49-4EE2-861C-8FA95C38F090}" type="parTrans" cxnId="{2801A2FC-A7B2-44CC-A50C-8609225AA659}">
      <dgm:prSet/>
      <dgm:spPr/>
      <dgm:t>
        <a:bodyPr/>
        <a:lstStyle/>
        <a:p>
          <a:endParaRPr lang="en-US"/>
        </a:p>
      </dgm:t>
    </dgm:pt>
    <dgm:pt modelId="{51DDF86F-DFFD-4FD4-8A8C-B4D333FD0375}" type="sibTrans" cxnId="{2801A2FC-A7B2-44CC-A50C-8609225AA659}">
      <dgm:prSet/>
      <dgm:spPr/>
      <dgm:t>
        <a:bodyPr/>
        <a:lstStyle/>
        <a:p>
          <a:endParaRPr lang="en-US"/>
        </a:p>
      </dgm:t>
    </dgm:pt>
    <dgm:pt modelId="{F52AF1AC-1F82-48C2-817C-1298433013EF}">
      <dgm:prSet/>
      <dgm:spPr/>
      <dgm:t>
        <a:bodyPr/>
        <a:lstStyle/>
        <a:p>
          <a:r>
            <a:rPr lang="en-US"/>
            <a:t>Utilize the </a:t>
          </a:r>
          <a:r>
            <a:rPr lang="en-US" b="1"/>
            <a:t>Folium </a:t>
          </a:r>
          <a:r>
            <a:rPr lang="en-US"/>
            <a:t>to visualize the neighborhood to be dealt with.</a:t>
          </a:r>
        </a:p>
      </dgm:t>
    </dgm:pt>
    <dgm:pt modelId="{39714CF8-C21D-46CF-9D7C-F291123BD7E7}" type="parTrans" cxnId="{4C41821B-0AC9-4912-865C-D603A93165DE}">
      <dgm:prSet/>
      <dgm:spPr/>
      <dgm:t>
        <a:bodyPr/>
        <a:lstStyle/>
        <a:p>
          <a:endParaRPr lang="en-US"/>
        </a:p>
      </dgm:t>
    </dgm:pt>
    <dgm:pt modelId="{6D29F351-C9DF-436E-85CE-408CEA71518A}" type="sibTrans" cxnId="{4C41821B-0AC9-4912-865C-D603A93165DE}">
      <dgm:prSet/>
      <dgm:spPr/>
      <dgm:t>
        <a:bodyPr/>
        <a:lstStyle/>
        <a:p>
          <a:endParaRPr lang="en-US"/>
        </a:p>
      </dgm:t>
    </dgm:pt>
    <dgm:pt modelId="{3F26240D-3E96-4BF7-BF34-10E31699AEB1}">
      <dgm:prSet/>
      <dgm:spPr/>
      <dgm:t>
        <a:bodyPr/>
        <a:lstStyle/>
        <a:p>
          <a:r>
            <a:rPr lang="en-US"/>
            <a:t>Using the </a:t>
          </a:r>
          <a:r>
            <a:rPr lang="en-US" b="1"/>
            <a:t>Foursquare API</a:t>
          </a:r>
          <a:r>
            <a:rPr lang="en-US"/>
            <a:t>, we query the venues from all the neighborhoods of Manhattan and further visualize the venues that are restaurants and the venues that are not.</a:t>
          </a:r>
        </a:p>
      </dgm:t>
    </dgm:pt>
    <dgm:pt modelId="{83FF1538-BFA3-4B49-821D-738E7CEAD3B9}" type="parTrans" cxnId="{839A6AF7-465B-4B87-AABB-1D375310B0C3}">
      <dgm:prSet/>
      <dgm:spPr/>
      <dgm:t>
        <a:bodyPr/>
        <a:lstStyle/>
        <a:p>
          <a:endParaRPr lang="en-US"/>
        </a:p>
      </dgm:t>
    </dgm:pt>
    <dgm:pt modelId="{879B91C5-9D1E-4313-9AAB-05689A8FF9A5}" type="sibTrans" cxnId="{839A6AF7-465B-4B87-AABB-1D375310B0C3}">
      <dgm:prSet/>
      <dgm:spPr/>
      <dgm:t>
        <a:bodyPr/>
        <a:lstStyle/>
        <a:p>
          <a:endParaRPr lang="en-US"/>
        </a:p>
      </dgm:t>
    </dgm:pt>
    <dgm:pt modelId="{3CE88ABD-C12D-4350-A5BD-89301AAC1BE1}" type="pres">
      <dgm:prSet presAssocID="{34ECEEE6-91C3-4EF0-8EC6-9B98A48BA99B}" presName="linear" presStyleCnt="0">
        <dgm:presLayoutVars>
          <dgm:animLvl val="lvl"/>
          <dgm:resizeHandles val="exact"/>
        </dgm:presLayoutVars>
      </dgm:prSet>
      <dgm:spPr/>
    </dgm:pt>
    <dgm:pt modelId="{860E6F6A-91B3-46BA-8B82-69122C404C59}" type="pres">
      <dgm:prSet presAssocID="{14F653DE-F12C-4BE9-9A0F-283588FF2A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C328CA-D866-4CC0-BECD-A3D14315C379}" type="pres">
      <dgm:prSet presAssocID="{51DDF86F-DFFD-4FD4-8A8C-B4D333FD0375}" presName="spacer" presStyleCnt="0"/>
      <dgm:spPr/>
    </dgm:pt>
    <dgm:pt modelId="{359168BB-A9C9-496D-95CB-F6BAEE96A0F7}" type="pres">
      <dgm:prSet presAssocID="{F52AF1AC-1F82-48C2-817C-1298433013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A91EB4-3880-40A0-8CFD-C05BD83DE8E1}" type="pres">
      <dgm:prSet presAssocID="{6D29F351-C9DF-436E-85CE-408CEA71518A}" presName="spacer" presStyleCnt="0"/>
      <dgm:spPr/>
    </dgm:pt>
    <dgm:pt modelId="{16855497-4AB6-4610-8476-A1506A790201}" type="pres">
      <dgm:prSet presAssocID="{3F26240D-3E96-4BF7-BF34-10E31699AE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4444D0A-BE6E-41C5-A66C-B333C22C2425}" type="presOf" srcId="{3F26240D-3E96-4BF7-BF34-10E31699AEB1}" destId="{16855497-4AB6-4610-8476-A1506A790201}" srcOrd="0" destOrd="0" presId="urn:microsoft.com/office/officeart/2005/8/layout/vList2"/>
    <dgm:cxn modelId="{4C41821B-0AC9-4912-865C-D603A93165DE}" srcId="{34ECEEE6-91C3-4EF0-8EC6-9B98A48BA99B}" destId="{F52AF1AC-1F82-48C2-817C-1298433013EF}" srcOrd="1" destOrd="0" parTransId="{39714CF8-C21D-46CF-9D7C-F291123BD7E7}" sibTransId="{6D29F351-C9DF-436E-85CE-408CEA71518A}"/>
    <dgm:cxn modelId="{FF296A1E-CD44-46CB-88EB-6988D478A636}" type="presOf" srcId="{34ECEEE6-91C3-4EF0-8EC6-9B98A48BA99B}" destId="{3CE88ABD-C12D-4350-A5BD-89301AAC1BE1}" srcOrd="0" destOrd="0" presId="urn:microsoft.com/office/officeart/2005/8/layout/vList2"/>
    <dgm:cxn modelId="{EB023992-51B4-4425-8336-927AA05C388F}" type="presOf" srcId="{14F653DE-F12C-4BE9-9A0F-283588FF2A91}" destId="{860E6F6A-91B3-46BA-8B82-69122C404C59}" srcOrd="0" destOrd="0" presId="urn:microsoft.com/office/officeart/2005/8/layout/vList2"/>
    <dgm:cxn modelId="{12236BD2-1FE7-42DD-BF06-FFEBDF347060}" type="presOf" srcId="{F52AF1AC-1F82-48C2-817C-1298433013EF}" destId="{359168BB-A9C9-496D-95CB-F6BAEE96A0F7}" srcOrd="0" destOrd="0" presId="urn:microsoft.com/office/officeart/2005/8/layout/vList2"/>
    <dgm:cxn modelId="{839A6AF7-465B-4B87-AABB-1D375310B0C3}" srcId="{34ECEEE6-91C3-4EF0-8EC6-9B98A48BA99B}" destId="{3F26240D-3E96-4BF7-BF34-10E31699AEB1}" srcOrd="2" destOrd="0" parTransId="{83FF1538-BFA3-4B49-821D-738E7CEAD3B9}" sibTransId="{879B91C5-9D1E-4313-9AAB-05689A8FF9A5}"/>
    <dgm:cxn modelId="{2801A2FC-A7B2-44CC-A50C-8609225AA659}" srcId="{34ECEEE6-91C3-4EF0-8EC6-9B98A48BA99B}" destId="{14F653DE-F12C-4BE9-9A0F-283588FF2A91}" srcOrd="0" destOrd="0" parTransId="{857DFC7B-4F49-4EE2-861C-8FA95C38F090}" sibTransId="{51DDF86F-DFFD-4FD4-8A8C-B4D333FD0375}"/>
    <dgm:cxn modelId="{837A5A91-40AB-4730-8E94-4F145EBA757B}" type="presParOf" srcId="{3CE88ABD-C12D-4350-A5BD-89301AAC1BE1}" destId="{860E6F6A-91B3-46BA-8B82-69122C404C59}" srcOrd="0" destOrd="0" presId="urn:microsoft.com/office/officeart/2005/8/layout/vList2"/>
    <dgm:cxn modelId="{77B79412-AFD4-4A8B-BC08-44FB5C0AF3D7}" type="presParOf" srcId="{3CE88ABD-C12D-4350-A5BD-89301AAC1BE1}" destId="{D9C328CA-D866-4CC0-BECD-A3D14315C379}" srcOrd="1" destOrd="0" presId="urn:microsoft.com/office/officeart/2005/8/layout/vList2"/>
    <dgm:cxn modelId="{7831414E-213C-4F74-97AE-70FFFDDF3693}" type="presParOf" srcId="{3CE88ABD-C12D-4350-A5BD-89301AAC1BE1}" destId="{359168BB-A9C9-496D-95CB-F6BAEE96A0F7}" srcOrd="2" destOrd="0" presId="urn:microsoft.com/office/officeart/2005/8/layout/vList2"/>
    <dgm:cxn modelId="{BDDC2FF9-450A-4DD9-A203-60290A9E0601}" type="presParOf" srcId="{3CE88ABD-C12D-4350-A5BD-89301AAC1BE1}" destId="{76A91EB4-3880-40A0-8CFD-C05BD83DE8E1}" srcOrd="3" destOrd="0" presId="urn:microsoft.com/office/officeart/2005/8/layout/vList2"/>
    <dgm:cxn modelId="{6BBE59C0-554F-412E-A1CA-A502FC999939}" type="presParOf" srcId="{3CE88ABD-C12D-4350-A5BD-89301AAC1BE1}" destId="{16855497-4AB6-4610-8476-A1506A79020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B4C92-1325-423D-A243-594B47643ADE}">
      <dsp:nvSpPr>
        <dsp:cNvPr id="0" name=""/>
        <dsp:cNvSpPr/>
      </dsp:nvSpPr>
      <dsp:spPr>
        <a:xfrm>
          <a:off x="902330" y="1025"/>
          <a:ext cx="2602114" cy="156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New York City is known as the financial capital of the world with residents making $93,000 per capita annually. </a:t>
          </a:r>
        </a:p>
      </dsp:txBody>
      <dsp:txXfrm>
        <a:off x="902330" y="1025"/>
        <a:ext cx="2602114" cy="1561268"/>
      </dsp:txXfrm>
    </dsp:sp>
    <dsp:sp modelId="{F73C1B9F-9C59-45DD-B699-8E4B03ECC513}">
      <dsp:nvSpPr>
        <dsp:cNvPr id="0" name=""/>
        <dsp:cNvSpPr/>
      </dsp:nvSpPr>
      <dsp:spPr>
        <a:xfrm>
          <a:off x="3764655" y="1025"/>
          <a:ext cx="2602114" cy="1561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Almost 1 in 38 people living in the United States lives in New York City, making New York City the most densely populated city in the U.S.</a:t>
          </a:r>
        </a:p>
      </dsp:txBody>
      <dsp:txXfrm>
        <a:off x="3764655" y="1025"/>
        <a:ext cx="2602114" cy="1561268"/>
      </dsp:txXfrm>
    </dsp:sp>
    <dsp:sp modelId="{AD7A3619-D97E-4977-9057-092CFDD98ABC}">
      <dsp:nvSpPr>
        <dsp:cNvPr id="0" name=""/>
        <dsp:cNvSpPr/>
      </dsp:nvSpPr>
      <dsp:spPr>
        <a:xfrm>
          <a:off x="6626980" y="1025"/>
          <a:ext cx="2602114" cy="1561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New York's economy</a:t>
          </a:r>
          <a:r>
            <a:rPr lang="en-US" sz="1700" kern="1200" dirty="0"/>
            <a:t> is almost the same size as Canada's and projected to overtake the GDP of Tokyo in 2035</a:t>
          </a:r>
        </a:p>
      </dsp:txBody>
      <dsp:txXfrm>
        <a:off x="6626980" y="1025"/>
        <a:ext cx="2602114" cy="1561268"/>
      </dsp:txXfrm>
    </dsp:sp>
    <dsp:sp modelId="{A4372C50-F1AE-4750-8E16-E6EF84D9D43E}">
      <dsp:nvSpPr>
        <dsp:cNvPr id="0" name=""/>
        <dsp:cNvSpPr/>
      </dsp:nvSpPr>
      <dsp:spPr>
        <a:xfrm>
          <a:off x="2333492" y="1822505"/>
          <a:ext cx="2602114" cy="15612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As we can see, NYC is a wealthy area to build your restaurant and the city is still growing economically.</a:t>
          </a:r>
        </a:p>
      </dsp:txBody>
      <dsp:txXfrm>
        <a:off x="2333492" y="1822505"/>
        <a:ext cx="2602114" cy="1561268"/>
      </dsp:txXfrm>
    </dsp:sp>
    <dsp:sp modelId="{D1BE0FBD-0CE7-4C04-B082-DE84F9AC3C1A}">
      <dsp:nvSpPr>
        <dsp:cNvPr id="0" name=""/>
        <dsp:cNvSpPr/>
      </dsp:nvSpPr>
      <dsp:spPr>
        <a:xfrm>
          <a:off x="5195818" y="1822505"/>
          <a:ext cx="2602114" cy="15612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Evaluating where (I.e. what location) to start a business lends to a highly successful and profitable business</a:t>
          </a:r>
        </a:p>
      </dsp:txBody>
      <dsp:txXfrm>
        <a:off x="5195818" y="1822505"/>
        <a:ext cx="2602114" cy="15612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E6F6A-91B3-46BA-8B82-69122C404C59}">
      <dsp:nvSpPr>
        <dsp:cNvPr id="0" name=""/>
        <dsp:cNvSpPr/>
      </dsp:nvSpPr>
      <dsp:spPr>
        <a:xfrm>
          <a:off x="0" y="183813"/>
          <a:ext cx="5741533" cy="15588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Filter out all the Manhattan neighborhoods from the "new_york_dataset.csv" file.</a:t>
          </a:r>
        </a:p>
      </dsp:txBody>
      <dsp:txXfrm>
        <a:off x="76098" y="259911"/>
        <a:ext cx="5589337" cy="1406682"/>
      </dsp:txXfrm>
    </dsp:sp>
    <dsp:sp modelId="{359168BB-A9C9-496D-95CB-F6BAEE96A0F7}">
      <dsp:nvSpPr>
        <dsp:cNvPr id="0" name=""/>
        <dsp:cNvSpPr/>
      </dsp:nvSpPr>
      <dsp:spPr>
        <a:xfrm>
          <a:off x="0" y="1806052"/>
          <a:ext cx="5741533" cy="1558878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Utilize the </a:t>
          </a:r>
          <a:r>
            <a:rPr lang="en-US" sz="2200" b="1" kern="1200"/>
            <a:t>Folium </a:t>
          </a:r>
          <a:r>
            <a:rPr lang="en-US" sz="2200" kern="1200"/>
            <a:t>to visualize the neighborhood to be dealt with.</a:t>
          </a:r>
        </a:p>
      </dsp:txBody>
      <dsp:txXfrm>
        <a:off x="76098" y="1882150"/>
        <a:ext cx="5589337" cy="1406682"/>
      </dsp:txXfrm>
    </dsp:sp>
    <dsp:sp modelId="{16855497-4AB6-4610-8476-A1506A790201}">
      <dsp:nvSpPr>
        <dsp:cNvPr id="0" name=""/>
        <dsp:cNvSpPr/>
      </dsp:nvSpPr>
      <dsp:spPr>
        <a:xfrm>
          <a:off x="0" y="3428290"/>
          <a:ext cx="5741533" cy="1558878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Using the </a:t>
          </a:r>
          <a:r>
            <a:rPr lang="en-US" sz="2200" b="1" kern="1200"/>
            <a:t>Foursquare API</a:t>
          </a:r>
          <a:r>
            <a:rPr lang="en-US" sz="2200" kern="1200"/>
            <a:t>, we query the venues from all the neighborhoods of Manhattan and further visualize the venues that are restaurants and the venues that are not.</a:t>
          </a:r>
        </a:p>
      </dsp:txBody>
      <dsp:txXfrm>
        <a:off x="76098" y="3504388"/>
        <a:ext cx="5589337" cy="1406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970" y="788686"/>
            <a:ext cx="10459370" cy="2421464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Evaluating A Effective Restaurant Location in Manhattan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71F0-9547-4A0C-9097-1726191B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Discussion and 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03FD3-B800-48E7-9654-5CE7EDE08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Considering that the 1/3 of the venues are restaurants, there might be a bias from the number of </a:t>
            </a:r>
            <a:r>
              <a:rPr lang="en-US" dirty="0" err="1">
                <a:ea typeface="+mn-lt"/>
                <a:cs typeface="+mn-lt"/>
              </a:rPr>
              <a:t>non restaurant</a:t>
            </a:r>
            <a:r>
              <a:rPr lang="en-US" dirty="0">
                <a:ea typeface="+mn-lt"/>
                <a:cs typeface="+mn-lt"/>
              </a:rPr>
              <a:t> venues. Furthermore, there are venues types that are eateries or restaurants such as cafes, sandwich shops, </a:t>
            </a:r>
            <a:r>
              <a:rPr lang="en-US" dirty="0" err="1">
                <a:ea typeface="+mn-lt"/>
                <a:cs typeface="+mn-lt"/>
              </a:rPr>
              <a:t>etc</a:t>
            </a:r>
            <a:r>
              <a:rPr lang="en-US" dirty="0">
                <a:ea typeface="+mn-lt"/>
                <a:cs typeface="+mn-lt"/>
              </a:rPr>
              <a:t> that could also fall into the category of "restaurants." </a:t>
            </a:r>
          </a:p>
          <a:p>
            <a:r>
              <a:rPr lang="en-US" dirty="0">
                <a:ea typeface="+mn-lt"/>
                <a:cs typeface="+mn-lt"/>
              </a:rPr>
              <a:t>Since we are making </a:t>
            </a:r>
            <a:r>
              <a:rPr lang="en-US" dirty="0" err="1">
                <a:ea typeface="+mn-lt"/>
                <a:cs typeface="+mn-lt"/>
              </a:rPr>
              <a:t>a</a:t>
            </a:r>
            <a:r>
              <a:rPr lang="en-US" dirty="0">
                <a:ea typeface="+mn-lt"/>
                <a:cs typeface="+mn-lt"/>
              </a:rPr>
              <a:t> evaluation of if a plot is a good fit to start a restaurant on, in the future, it might we good to collect financial information, traffic information, </a:t>
            </a:r>
            <a:r>
              <a:rPr lang="en-US" dirty="0" err="1">
                <a:ea typeface="+mn-lt"/>
                <a:cs typeface="+mn-lt"/>
              </a:rPr>
              <a:t>etc</a:t>
            </a:r>
            <a:r>
              <a:rPr lang="en-US" dirty="0">
                <a:ea typeface="+mn-lt"/>
                <a:cs typeface="+mn-lt"/>
              </a:rPr>
              <a:t> to make a proper judgement on good fit.</a:t>
            </a:r>
          </a:p>
        </p:txBody>
      </p:sp>
    </p:spTree>
    <p:extLst>
      <p:ext uri="{BB962C8B-B14F-4D97-AF65-F5344CB8AC3E}">
        <p14:creationId xmlns:p14="http://schemas.microsoft.com/office/powerpoint/2010/main" val="386874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WHy</a:t>
            </a:r>
            <a:r>
              <a:rPr lang="en-US" dirty="0"/>
              <a:t> this Matters?</a:t>
            </a:r>
          </a:p>
        </p:txBody>
      </p:sp>
      <p:graphicFrame>
        <p:nvGraphicFramePr>
          <p:cNvPr id="343" name="Content Placeholder 58">
            <a:extLst>
              <a:ext uri="{FF2B5EF4-FFF2-40B4-BE49-F238E27FC236}">
                <a16:creationId xmlns:a16="http://schemas.microsoft.com/office/drawing/2014/main" id="{83A04965-E06A-478A-853E-186B300CA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764861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C95AD-4B89-4590-B45C-C2878D53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Data extraction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458527-F925-4A15-9A22-7B446483A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373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9020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/>
          <a:lstStyle/>
          <a:p>
            <a:r>
              <a:rPr lang="en-US" dirty="0"/>
              <a:t>Neighborhoods in Manhattan</a:t>
            </a:r>
            <a:endParaRPr lang="en-US" dirty="0">
              <a:cs typeface="Calibri Light"/>
            </a:endParaRPr>
          </a:p>
        </p:txBody>
      </p:sp>
      <p:pic>
        <p:nvPicPr>
          <p:cNvPr id="5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085F23AD-664E-4594-ABF8-C1A4C3639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864" y="2136779"/>
            <a:ext cx="5934643" cy="3649133"/>
          </a:xfr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C722-DC9F-438B-9834-A487E5F5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784566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Venues in Manhattan (queried from foursquare)</a:t>
            </a:r>
            <a:endParaRPr lang="en-US" dirty="0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212FEB69-D226-4AF0-8D1A-7324E3E9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360" y="2069496"/>
            <a:ext cx="6090365" cy="3649133"/>
          </a:xfrm>
        </p:spPr>
      </p:pic>
    </p:spTree>
    <p:extLst>
      <p:ext uri="{BB962C8B-B14F-4D97-AF65-F5344CB8AC3E}">
        <p14:creationId xmlns:p14="http://schemas.microsoft.com/office/powerpoint/2010/main" val="355398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E788-5FFF-4F91-AB9C-273B15F5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PREPARATION AND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F83AA-45A7-4831-9682-F060E579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Assumption: recommendation on a good location for restaurant based only on restaurant location</a:t>
            </a:r>
          </a:p>
          <a:p>
            <a:r>
              <a:rPr lang="en-US" dirty="0">
                <a:ea typeface="+mn-lt"/>
                <a:cs typeface="+mn-lt"/>
              </a:rPr>
              <a:t>Data is labeled in a binary format with "Yes" and "No" , where "Yes" means that the venue is a restaurant and "No" means that the venues is not a restaurant.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3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C44A-AFAE-4DC9-A743-61C95779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Labeled (Clean) Data</a:t>
            </a:r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8212F9CE-155F-4D17-95D4-5FF0D06C4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611" y="2069496"/>
            <a:ext cx="6071348" cy="3649133"/>
          </a:xfrm>
        </p:spPr>
      </p:pic>
    </p:spTree>
    <p:extLst>
      <p:ext uri="{BB962C8B-B14F-4D97-AF65-F5344CB8AC3E}">
        <p14:creationId xmlns:p14="http://schemas.microsoft.com/office/powerpoint/2010/main" val="12192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D5D-A989-463D-8FD1-67EDF2F6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1392-B143-4227-AEFE-98035B84D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K nearest neighbors : 1 to 20 nearest neighbors will be used find the best accuracy.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Decision trees : The algorithm will be checked with decision tree depths 1 to 10 to find the best accuracy.</a:t>
            </a:r>
          </a:p>
          <a:p>
            <a:r>
              <a:rPr lang="en-US" dirty="0">
                <a:ea typeface="+mn-lt"/>
                <a:cs typeface="+mn-lt"/>
              </a:rPr>
              <a:t>Support vector machines : will use the "</a:t>
            </a:r>
            <a:r>
              <a:rPr lang="en-US" dirty="0" err="1">
                <a:ea typeface="+mn-lt"/>
                <a:cs typeface="+mn-lt"/>
              </a:rPr>
              <a:t>rbg</a:t>
            </a:r>
            <a:r>
              <a:rPr lang="en-US" dirty="0">
                <a:ea typeface="+mn-lt"/>
                <a:cs typeface="+mn-lt"/>
              </a:rPr>
              <a:t>" solver.</a:t>
            </a:r>
          </a:p>
          <a:p>
            <a:r>
              <a:rPr lang="en-US" dirty="0">
                <a:ea typeface="+mn-lt"/>
                <a:cs typeface="+mn-lt"/>
              </a:rPr>
              <a:t>Logistic regression : will use the "</a:t>
            </a:r>
            <a:r>
              <a:rPr lang="en-US" dirty="0" err="1">
                <a:ea typeface="+mn-lt"/>
                <a:cs typeface="+mn-lt"/>
              </a:rPr>
              <a:t>liblinear</a:t>
            </a:r>
            <a:r>
              <a:rPr lang="en-US" dirty="0">
                <a:ea typeface="+mn-lt"/>
                <a:cs typeface="+mn-lt"/>
              </a:rPr>
              <a:t>" solver.</a:t>
            </a:r>
          </a:p>
        </p:txBody>
      </p:sp>
    </p:spTree>
    <p:extLst>
      <p:ext uri="{BB962C8B-B14F-4D97-AF65-F5344CB8AC3E}">
        <p14:creationId xmlns:p14="http://schemas.microsoft.com/office/powerpoint/2010/main" val="334274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78E-7C64-4C23-8974-B991B5F4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4B2E1AA-0D15-4261-9108-13DEB421A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773654"/>
            <a:ext cx="10131425" cy="2385959"/>
          </a:xfrm>
        </p:spPr>
      </p:pic>
    </p:spTree>
    <p:extLst>
      <p:ext uri="{BB962C8B-B14F-4D97-AF65-F5344CB8AC3E}">
        <p14:creationId xmlns:p14="http://schemas.microsoft.com/office/powerpoint/2010/main" val="919013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5B2D66-8E18-46D7-967B-1A3B48ACF55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BFE41CA-01C7-4999-9BC7-050FDE7EAF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66D2AD-45B3-4580-A691-E5968F9B53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</Words>
  <Application>Microsoft Office PowerPoint</Application>
  <PresentationFormat>Widescreen</PresentationFormat>
  <Paragraphs>19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Celestial</vt:lpstr>
      <vt:lpstr>Evaluating A Effective Restaurant Location in Manhattan</vt:lpstr>
      <vt:lpstr>WHy this Matters?</vt:lpstr>
      <vt:lpstr>Data extraction</vt:lpstr>
      <vt:lpstr>Neighborhoods in Manhattan</vt:lpstr>
      <vt:lpstr>Venues in Manhattan (queried from foursquare)</vt:lpstr>
      <vt:lpstr>Data PREPARATION AND Assumption</vt:lpstr>
      <vt:lpstr>Labeled (Clean) Data</vt:lpstr>
      <vt:lpstr>Methodology</vt:lpstr>
      <vt:lpstr>Results</vt:lpstr>
      <vt:lpstr>Discussion and 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/>
  <cp:lastModifiedBy/>
  <cp:revision>189</cp:revision>
  <dcterms:created xsi:type="dcterms:W3CDTF">2020-03-23T17:34:21Z</dcterms:created>
  <dcterms:modified xsi:type="dcterms:W3CDTF">2020-03-23T18:00:37Z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